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3" r:id="rId38"/>
    <p:sldId id="294" r:id="rId39"/>
    <p:sldId id="291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1" r:id="rId116"/>
    <p:sldId id="372" r:id="rId117"/>
    <p:sldId id="374" r:id="rId118"/>
    <p:sldId id="375" r:id="rId119"/>
    <p:sldId id="376" r:id="rId1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04.07.2014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04.07.2014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04.07.2014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04.07.2014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04.07.2014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04.07.2014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04.07.2014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04.07.2014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04.07.2014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04.07.2014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68548-3795-47D9-98A0-0D222648BE02}" type="datetimeFigureOut">
              <a:rPr lang="ru-RU" smtClean="0"/>
              <a:pPr/>
              <a:t>04.07.2014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68548-3795-47D9-98A0-0D222648BE02}" type="datetimeFigureOut">
              <a:rPr lang="ru-RU" smtClean="0"/>
              <a:pPr/>
              <a:t>04.07.2014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3BF55-8B45-417E-93AA-33AA34E63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16.xml"/><Relationship Id="rId18" Type="http://schemas.openxmlformats.org/officeDocument/2006/relationships/slide" Target="slide21.xml"/><Relationship Id="rId26" Type="http://schemas.openxmlformats.org/officeDocument/2006/relationships/slide" Target="slide29.xml"/><Relationship Id="rId3" Type="http://schemas.openxmlformats.org/officeDocument/2006/relationships/slide" Target="slide6.xml"/><Relationship Id="rId21" Type="http://schemas.openxmlformats.org/officeDocument/2006/relationships/slide" Target="slide24.xml"/><Relationship Id="rId34" Type="http://schemas.openxmlformats.org/officeDocument/2006/relationships/slide" Target="slide37.xml"/><Relationship Id="rId7" Type="http://schemas.openxmlformats.org/officeDocument/2006/relationships/slide" Target="slide10.xml"/><Relationship Id="rId12" Type="http://schemas.openxmlformats.org/officeDocument/2006/relationships/slide" Target="slide15.xml"/><Relationship Id="rId17" Type="http://schemas.openxmlformats.org/officeDocument/2006/relationships/slide" Target="slide20.xml"/><Relationship Id="rId25" Type="http://schemas.openxmlformats.org/officeDocument/2006/relationships/slide" Target="slide28.xml"/><Relationship Id="rId33" Type="http://schemas.openxmlformats.org/officeDocument/2006/relationships/slide" Target="slide36.xml"/><Relationship Id="rId2" Type="http://schemas.openxmlformats.org/officeDocument/2006/relationships/slide" Target="slide5.xml"/><Relationship Id="rId16" Type="http://schemas.openxmlformats.org/officeDocument/2006/relationships/slide" Target="slide19.xml"/><Relationship Id="rId20" Type="http://schemas.openxmlformats.org/officeDocument/2006/relationships/slide" Target="slide23.xml"/><Relationship Id="rId29" Type="http://schemas.openxmlformats.org/officeDocument/2006/relationships/slide" Target="slide3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11" Type="http://schemas.openxmlformats.org/officeDocument/2006/relationships/slide" Target="slide14.xml"/><Relationship Id="rId24" Type="http://schemas.openxmlformats.org/officeDocument/2006/relationships/slide" Target="slide27.xml"/><Relationship Id="rId32" Type="http://schemas.openxmlformats.org/officeDocument/2006/relationships/slide" Target="slide35.xml"/><Relationship Id="rId5" Type="http://schemas.openxmlformats.org/officeDocument/2006/relationships/slide" Target="slide8.xml"/><Relationship Id="rId15" Type="http://schemas.openxmlformats.org/officeDocument/2006/relationships/slide" Target="slide18.xml"/><Relationship Id="rId23" Type="http://schemas.openxmlformats.org/officeDocument/2006/relationships/slide" Target="slide26.xml"/><Relationship Id="rId28" Type="http://schemas.openxmlformats.org/officeDocument/2006/relationships/slide" Target="slide31.xml"/><Relationship Id="rId36" Type="http://schemas.openxmlformats.org/officeDocument/2006/relationships/slide" Target="slide119.xml"/><Relationship Id="rId10" Type="http://schemas.openxmlformats.org/officeDocument/2006/relationships/slide" Target="slide13.xml"/><Relationship Id="rId19" Type="http://schemas.openxmlformats.org/officeDocument/2006/relationships/slide" Target="slide22.xml"/><Relationship Id="rId31" Type="http://schemas.openxmlformats.org/officeDocument/2006/relationships/slide" Target="slide34.xml"/><Relationship Id="rId4" Type="http://schemas.openxmlformats.org/officeDocument/2006/relationships/slide" Target="slide7.xml"/><Relationship Id="rId9" Type="http://schemas.openxmlformats.org/officeDocument/2006/relationships/slide" Target="slide12.xml"/><Relationship Id="rId14" Type="http://schemas.openxmlformats.org/officeDocument/2006/relationships/slide" Target="slide17.xml"/><Relationship Id="rId22" Type="http://schemas.openxmlformats.org/officeDocument/2006/relationships/slide" Target="slide25.xml"/><Relationship Id="rId27" Type="http://schemas.openxmlformats.org/officeDocument/2006/relationships/slide" Target="slide30.xml"/><Relationship Id="rId30" Type="http://schemas.openxmlformats.org/officeDocument/2006/relationships/slide" Target="slide33.xml"/><Relationship Id="rId35" Type="http://schemas.openxmlformats.org/officeDocument/2006/relationships/slide" Target="slide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74.xml"/><Relationship Id="rId4" Type="http://schemas.openxmlformats.org/officeDocument/2006/relationships/slide" Target="slide7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83.xml"/><Relationship Id="rId4" Type="http://schemas.openxmlformats.org/officeDocument/2006/relationships/slide" Target="slide5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46.xml"/><Relationship Id="rId4" Type="http://schemas.openxmlformats.org/officeDocument/2006/relationships/slide" Target="slide7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7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8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53.xml"/><Relationship Id="rId4" Type="http://schemas.openxmlformats.org/officeDocument/2006/relationships/slide" Target="slide6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8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7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68.xml"/><Relationship Id="rId4" Type="http://schemas.openxmlformats.org/officeDocument/2006/relationships/slide" Target="slide8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6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8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78.xml"/><Relationship Id="rId4" Type="http://schemas.openxmlformats.org/officeDocument/2006/relationships/slide" Target="slide7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7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5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65.xml"/><Relationship Id="rId4" Type="http://schemas.openxmlformats.org/officeDocument/2006/relationships/slide" Target="slide7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8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58.xml"/><Relationship Id="rId4" Type="http://schemas.openxmlformats.org/officeDocument/2006/relationships/slide" Target="slide9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0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04.xml"/><Relationship Id="rId4" Type="http://schemas.openxmlformats.org/officeDocument/2006/relationships/slide" Target="slide8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8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89.xml"/><Relationship Id="rId4" Type="http://schemas.openxmlformats.org/officeDocument/2006/relationships/slide" Target="slide10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99.xml"/><Relationship Id="rId4" Type="http://schemas.openxmlformats.org/officeDocument/2006/relationships/slide" Target="slide9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9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5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9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0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0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9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0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54.xml"/><Relationship Id="rId4" Type="http://schemas.openxmlformats.org/officeDocument/2006/relationships/slide" Target="slide9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9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03.xml"/><Relationship Id="rId4" Type="http://schemas.openxmlformats.org/officeDocument/2006/relationships/slide" Target="slide1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0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95.xml"/><Relationship Id="rId4" Type="http://schemas.openxmlformats.org/officeDocument/2006/relationships/slide" Target="slide5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slide" Target="slide108.xml"/><Relationship Id="rId4" Type="http://schemas.openxmlformats.org/officeDocument/2006/relationships/slide" Target="slide9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0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1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6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11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11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g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g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gi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gi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gi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gi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gi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gi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gi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gi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gi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gi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0.xml"/><Relationship Id="rId4" Type="http://schemas.openxmlformats.org/officeDocument/2006/relationships/image" Target="../media/image7.gi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6.xml"/><Relationship Id="rId4" Type="http://schemas.openxmlformats.org/officeDocument/2006/relationships/image" Target="../media/image7.gi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7.gi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3.xml"/><Relationship Id="rId4" Type="http://schemas.openxmlformats.org/officeDocument/2006/relationships/image" Target="../media/image7.gi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2.xml"/><Relationship Id="rId4" Type="http://schemas.openxmlformats.org/officeDocument/2006/relationships/image" Target="../media/image7.gi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image" Target="../media/image7.gi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image" Target="../media/image7.gi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4.xml"/><Relationship Id="rId4" Type="http://schemas.openxmlformats.org/officeDocument/2006/relationships/image" Target="../media/image7.gi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6.xml"/><Relationship Id="rId4" Type="http://schemas.openxmlformats.org/officeDocument/2006/relationships/image" Target="../media/image7.gi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image" Target="../media/image7.gi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openxmlformats.org/officeDocument/2006/relationships/image" Target="../media/image7.gi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2.xml"/><Relationship Id="rId4" Type="http://schemas.openxmlformats.org/officeDocument/2006/relationships/image" Target="../media/image7.gi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8.xml"/><Relationship Id="rId4" Type="http://schemas.openxmlformats.org/officeDocument/2006/relationships/image" Target="../media/image7.gi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4.xml"/><Relationship Id="rId4" Type="http://schemas.openxmlformats.org/officeDocument/2006/relationships/image" Target="../media/image7.gi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5.xml"/><Relationship Id="rId4" Type="http://schemas.openxmlformats.org/officeDocument/2006/relationships/image" Target="../media/image7.gi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7.gi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image" Target="../media/image7.gi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openxmlformats.org/officeDocument/2006/relationships/image" Target="../media/image7.gi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7.gi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7.xml"/><Relationship Id="rId4" Type="http://schemas.openxmlformats.org/officeDocument/2006/relationships/image" Target="../media/image7.gi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8.xml"/><Relationship Id="rId4" Type="http://schemas.openxmlformats.org/officeDocument/2006/relationships/image" Target="../media/image7.gi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9.xml"/><Relationship Id="rId4" Type="http://schemas.openxmlformats.org/officeDocument/2006/relationships/image" Target="../media/image7.gi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9.xml"/><Relationship Id="rId4" Type="http://schemas.openxmlformats.org/officeDocument/2006/relationships/image" Target="../media/image7.gi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7.xml"/><Relationship Id="rId4" Type="http://schemas.openxmlformats.org/officeDocument/2006/relationships/image" Target="../media/image7.gi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0.xml"/><Relationship Id="rId4" Type="http://schemas.openxmlformats.org/officeDocument/2006/relationships/image" Target="../media/image7.gif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1.xml"/><Relationship Id="rId4" Type="http://schemas.openxmlformats.org/officeDocument/2006/relationships/image" Target="../media/image7.gi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4.xml"/><Relationship Id="rId4" Type="http://schemas.openxmlformats.org/officeDocument/2006/relationships/image" Target="../media/image7.gi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6.xml"/><Relationship Id="rId4" Type="http://schemas.openxmlformats.org/officeDocument/2006/relationships/image" Target="../media/image7.gi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9.xml"/><Relationship Id="rId4" Type="http://schemas.openxmlformats.org/officeDocument/2006/relationships/image" Target="../media/image7.gi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30.xml"/><Relationship Id="rId4" Type="http://schemas.openxmlformats.org/officeDocument/2006/relationships/image" Target="../media/image7.gi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2.xml"/><Relationship Id="rId4" Type="http://schemas.openxmlformats.org/officeDocument/2006/relationships/image" Target="../media/image7.gi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5.xml"/><Relationship Id="rId4" Type="http://schemas.openxmlformats.org/officeDocument/2006/relationships/image" Target="../media/image7.gi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0.xml"/><Relationship Id="rId4" Type="http://schemas.openxmlformats.org/officeDocument/2006/relationships/image" Target="../media/image7.gi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18.xml"/><Relationship Id="rId4" Type="http://schemas.openxmlformats.org/officeDocument/2006/relationships/image" Target="../media/image7.gi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3.xml"/><Relationship Id="rId4" Type="http://schemas.openxmlformats.org/officeDocument/2006/relationships/image" Target="../media/image7.gi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5.xml"/><Relationship Id="rId4" Type="http://schemas.openxmlformats.org/officeDocument/2006/relationships/image" Target="../media/image7.gif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6.xml"/><Relationship Id="rId4" Type="http://schemas.openxmlformats.org/officeDocument/2006/relationships/image" Target="../media/image7.gif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29.xml"/><Relationship Id="rId4" Type="http://schemas.openxmlformats.org/officeDocument/2006/relationships/image" Target="../media/image7.gif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30.xml"/><Relationship Id="rId4" Type="http://schemas.openxmlformats.org/officeDocument/2006/relationships/image" Target="../media/image7.gif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31.xml"/><Relationship Id="rId4" Type="http://schemas.openxmlformats.org/officeDocument/2006/relationships/image" Target="../media/image7.gif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32.xml"/><Relationship Id="rId4" Type="http://schemas.openxmlformats.org/officeDocument/2006/relationships/image" Target="../media/image7.gif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33.xml"/><Relationship Id="rId4" Type="http://schemas.openxmlformats.org/officeDocument/2006/relationships/image" Target="../media/image7.gif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gif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image" Target="../media/image7.gif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35.xml"/><Relationship Id="rId4" Type="http://schemas.openxmlformats.org/officeDocument/2006/relationships/image" Target="../media/image7.gif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38.xml"/><Relationship Id="rId4" Type="http://schemas.openxmlformats.org/officeDocument/2006/relationships/image" Target="../media/image7.gif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slide" Target="slide34.xml"/><Relationship Id="rId4" Type="http://schemas.openxmlformats.org/officeDocument/2006/relationships/image" Target="../media/image7.gif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и документы\Мои рисунки\IMG_214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338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942716" y="116632"/>
            <a:ext cx="74286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none" spc="0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/>
                <a:latin typeface="Georgia" pitchFamily="18" charset="0"/>
              </a:rPr>
              <a:t>МУНИЦИПАЛЬНОЕ  ОБЩЕОБРАЗОВАТЕЛЬНОЕ УЧРЕЖДЕНИЕ</a:t>
            </a:r>
          </a:p>
          <a:p>
            <a:pPr algn="ctr"/>
            <a:r>
              <a:rPr lang="ru-RU" sz="1600" b="1" cap="none" spc="0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/>
                <a:latin typeface="Georgia" pitchFamily="18" charset="0"/>
              </a:rPr>
              <a:t>СРЕДНЯЯ ОБЩЕОБРАЗОВАТЕЛЬНАЯ ШКОЛА № 8</a:t>
            </a:r>
            <a:endParaRPr lang="ru-RU" sz="1600" b="1" cap="none" spc="0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77119" y="1700808"/>
            <a:ext cx="9328195" cy="249299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/>
                <a:latin typeface="Georgia" pitchFamily="18" charset="0"/>
              </a:rPr>
              <a:t>ИГРА – ВИКТОРИНА</a:t>
            </a:r>
          </a:p>
          <a:p>
            <a:pPr algn="ctr"/>
            <a:r>
              <a:rPr lang="ru-RU" sz="2800" b="1" cap="none" spc="0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/>
                <a:latin typeface="Georgia" pitchFamily="18" charset="0"/>
              </a:rPr>
              <a:t>по знанию Правил дорожного движения</a:t>
            </a:r>
          </a:p>
          <a:p>
            <a:pPr algn="ctr"/>
            <a:endParaRPr lang="ru-RU" sz="2800" b="1" dirty="0" smtClean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latin typeface="Georgia" pitchFamily="18" charset="0"/>
            </a:endParaRPr>
          </a:p>
          <a:p>
            <a:pPr algn="ctr"/>
            <a:r>
              <a:rPr lang="ru-RU" sz="3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latin typeface="Georgia" pitchFamily="18" charset="0"/>
              </a:rPr>
              <a:t>«Будь осторожным и внимательным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latin typeface="Georgia" pitchFamily="18" charset="0"/>
              </a:rPr>
              <a:t>на дорогах!»</a:t>
            </a:r>
            <a:endParaRPr lang="ru-RU" sz="3600" b="1" cap="none" spc="0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/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75908" y="4941168"/>
            <a:ext cx="18473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3600" b="1" cap="none" spc="0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94420" cy="33547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dirty="0" smtClean="0">
                <a:latin typeface="Georgia" pitchFamily="18" charset="0"/>
              </a:rPr>
              <a:t>Цели:</a:t>
            </a:r>
            <a:endParaRPr lang="ru-RU" sz="3200" dirty="0">
              <a:latin typeface="Georgia" pitchFamily="18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latin typeface="Georgia" pitchFamily="18" charset="0"/>
              </a:rPr>
              <a:t>Формировать </a:t>
            </a:r>
            <a:r>
              <a:rPr lang="ru-RU" sz="2000" dirty="0">
                <a:latin typeface="Georgia" pitchFamily="18" charset="0"/>
              </a:rPr>
              <a:t>представления школьников о безопасности дорожного движения при передвижении по улицам и дорогам.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latin typeface="Georgia" pitchFamily="18" charset="0"/>
              </a:rPr>
              <a:t>Воспитывать </a:t>
            </a:r>
            <a:r>
              <a:rPr lang="ru-RU" sz="2000" dirty="0">
                <a:latin typeface="Georgia" pitchFamily="18" charset="0"/>
              </a:rPr>
              <a:t>навыки выполнения основных правил поведения учащихся на улице, дороге, с целью предупреждения детского дорожно-транспортного травматизма.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latin typeface="Georgia" pitchFamily="18" charset="0"/>
              </a:rPr>
              <a:t>Развивать </a:t>
            </a:r>
            <a:r>
              <a:rPr lang="ru-RU" sz="2000" dirty="0">
                <a:latin typeface="Georgia" pitchFamily="18" charset="0"/>
              </a:rPr>
              <a:t>творческие способности детей.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3573016"/>
            <a:ext cx="879442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b="1" dirty="0">
                <a:latin typeface="Georgia" pitchFamily="18" charset="0"/>
              </a:rPr>
              <a:t>Задачи:</a:t>
            </a:r>
            <a:endParaRPr lang="ru-RU" sz="3200" dirty="0">
              <a:latin typeface="Georgia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Georgia" pitchFamily="18" charset="0"/>
              </a:rPr>
              <a:t>У</a:t>
            </a:r>
            <a:r>
              <a:rPr lang="ru-RU" sz="2000" dirty="0" smtClean="0">
                <a:latin typeface="Georgia" pitchFamily="18" charset="0"/>
              </a:rPr>
              <a:t>глублять </a:t>
            </a:r>
            <a:r>
              <a:rPr lang="ru-RU" sz="2000" dirty="0">
                <a:latin typeface="Georgia" pitchFamily="18" charset="0"/>
              </a:rPr>
              <a:t>знания учащихся о правилах дорожного движения;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latin typeface="Georgia" pitchFamily="18" charset="0"/>
              </a:rPr>
              <a:t>Научить </a:t>
            </a:r>
            <a:r>
              <a:rPr lang="ru-RU" sz="2000" dirty="0">
                <a:latin typeface="Georgia" pitchFamily="18" charset="0"/>
              </a:rPr>
              <a:t>различать дорожные знаки;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latin typeface="Georgia" pitchFamily="18" charset="0"/>
              </a:rPr>
              <a:t>Повторить </a:t>
            </a:r>
            <a:r>
              <a:rPr lang="ru-RU" sz="2000" dirty="0">
                <a:latin typeface="Georgia" pitchFamily="18" charset="0"/>
              </a:rPr>
              <a:t>правила уличного движения для пешеходов;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latin typeface="Georgia" pitchFamily="18" charset="0"/>
              </a:rPr>
              <a:t>Развивать </a:t>
            </a:r>
            <a:r>
              <a:rPr lang="ru-RU" sz="2000" dirty="0">
                <a:latin typeface="Georgia" pitchFamily="18" charset="0"/>
              </a:rPr>
              <a:t>умения самостоятельно пользоваться полученными знаниями в повседневной жизни.</a:t>
            </a:r>
          </a:p>
          <a:p>
            <a:pPr marL="342900" indent="-342900">
              <a:buFont typeface="+mj-lt"/>
              <a:buAutoNum type="arabicPeriod"/>
            </a:pPr>
            <a:endParaRPr lang="ru-RU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836712"/>
            <a:ext cx="879442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>
                <a:latin typeface="Georgia" pitchFamily="18" charset="0"/>
              </a:rPr>
              <a:t>Делаем, </a:t>
            </a:r>
            <a:r>
              <a:rPr lang="ru-RU" sz="3600" b="1" dirty="0" smtClean="0">
                <a:latin typeface="Georgia" pitchFamily="18" charset="0"/>
              </a:rPr>
              <a:t>РЕБЯТА</a:t>
            </a:r>
            <a:r>
              <a:rPr lang="ru-RU" sz="3600" dirty="0" smtClean="0">
                <a:latin typeface="Georgia" pitchFamily="18" charset="0"/>
              </a:rPr>
              <a:t>, </a:t>
            </a:r>
            <a:r>
              <a:rPr lang="ru-RU" sz="3600" dirty="0">
                <a:latin typeface="Georgia" pitchFamily="18" charset="0"/>
              </a:rPr>
              <a:t>предостережение:</a:t>
            </a:r>
          </a:p>
          <a:p>
            <a:pPr algn="ctr"/>
            <a:r>
              <a:rPr lang="ru-RU" sz="3600" dirty="0">
                <a:latin typeface="Georgia" pitchFamily="18" charset="0"/>
              </a:rPr>
              <a:t>Выучите срочно </a:t>
            </a:r>
            <a:r>
              <a:rPr lang="ru-RU" sz="3600" b="1" dirty="0">
                <a:latin typeface="Georgia" pitchFamily="18" charset="0"/>
              </a:rPr>
              <a:t>правила движения</a:t>
            </a:r>
            <a:r>
              <a:rPr lang="ru-RU" sz="3600" dirty="0">
                <a:latin typeface="Georgia" pitchFamily="18" charset="0"/>
              </a:rPr>
              <a:t>!</a:t>
            </a:r>
          </a:p>
          <a:p>
            <a:pPr algn="ctr"/>
            <a:r>
              <a:rPr lang="ru-RU" sz="3600" dirty="0">
                <a:latin typeface="Georgia" pitchFamily="18" charset="0"/>
              </a:rPr>
              <a:t>Чтоб не волновались каждый день </a:t>
            </a:r>
            <a:r>
              <a:rPr lang="ru-RU" sz="3600" b="1" dirty="0" smtClean="0">
                <a:latin typeface="Georgia" pitchFamily="18" charset="0"/>
              </a:rPr>
              <a:t>РОДИТЕЛИ</a:t>
            </a:r>
            <a:r>
              <a:rPr lang="ru-RU" sz="3600" dirty="0" smtClean="0">
                <a:latin typeface="Georgia" pitchFamily="18" charset="0"/>
              </a:rPr>
              <a:t>,</a:t>
            </a:r>
            <a:endParaRPr lang="ru-RU" sz="3600" dirty="0">
              <a:latin typeface="Georgia" pitchFamily="18" charset="0"/>
            </a:endParaRPr>
          </a:p>
          <a:p>
            <a:pPr algn="ctr"/>
            <a:r>
              <a:rPr lang="ru-RU" sz="3600" dirty="0">
                <a:latin typeface="Georgia" pitchFamily="18" charset="0"/>
              </a:rPr>
              <a:t>Чтоб спокойны были за рулем </a:t>
            </a:r>
            <a:r>
              <a:rPr lang="ru-RU" sz="3600" b="1" dirty="0" smtClean="0">
                <a:latin typeface="Georgia" pitchFamily="18" charset="0"/>
              </a:rPr>
              <a:t>ВОДИТЕЛИ</a:t>
            </a:r>
            <a:r>
              <a:rPr lang="ru-RU" sz="3600" dirty="0" smtClean="0">
                <a:latin typeface="Georgia" pitchFamily="18" charset="0"/>
              </a:rPr>
              <a:t>.</a:t>
            </a:r>
            <a:endParaRPr lang="ru-RU" sz="3600" dirty="0">
              <a:latin typeface="Georgia" pitchFamily="18" charset="0"/>
            </a:endParaRPr>
          </a:p>
        </p:txBody>
      </p:sp>
      <p:pic>
        <p:nvPicPr>
          <p:cNvPr id="1026" name="Picture 2" descr="D:\Людмила\картинки\8cfaad47a105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80528" y="3185592"/>
            <a:ext cx="2937926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0004" y="188640"/>
            <a:ext cx="571823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Georgia" pitchFamily="18" charset="0"/>
              </a:rPr>
              <a:t>В Ы Б Е Р И     В О П Р О С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23528" y="1124744"/>
          <a:ext cx="8280923" cy="504056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182989"/>
                <a:gridCol w="1182989"/>
                <a:gridCol w="1182989"/>
                <a:gridCol w="1182989"/>
                <a:gridCol w="1182989"/>
                <a:gridCol w="1182989"/>
                <a:gridCol w="1182989"/>
              </a:tblGrid>
              <a:tr h="1008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pSp>
        <p:nvGrpSpPr>
          <p:cNvPr id="43" name="Группа 42"/>
          <p:cNvGrpSpPr/>
          <p:nvPr/>
        </p:nvGrpSpPr>
        <p:grpSpPr>
          <a:xfrm>
            <a:off x="415192" y="1152128"/>
            <a:ext cx="8082900" cy="5020727"/>
            <a:chOff x="415192" y="1844824"/>
            <a:chExt cx="8082900" cy="5020727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607552" y="1844824"/>
              <a:ext cx="569388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" action="ppaction://hlinksldjump"/>
                </a:rPr>
                <a:t>1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831688" y="1844824"/>
              <a:ext cx="56938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3" action="ppaction://hlinksldjump"/>
                </a:rPr>
                <a:t>2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983816" y="1844824"/>
              <a:ext cx="56938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4" action="ppaction://hlinksldjump"/>
                </a:rPr>
                <a:t>3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135944" y="1844824"/>
              <a:ext cx="56938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5" action="ppaction://hlinksldjump"/>
                </a:rPr>
                <a:t>4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360080" y="1844824"/>
              <a:ext cx="56938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latin typeface="Times New Roman" pitchFamily="18" charset="0"/>
                  <a:cs typeface="Times New Roman" pitchFamily="18" charset="0"/>
                  <a:hlinkClick r:id="rId6" action="ppaction://hlinksldjump"/>
                </a:rPr>
                <a:t>5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6584216" y="1844824"/>
              <a:ext cx="56938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7" action="ppaction://hlinksldjump"/>
                </a:rPr>
                <a:t>6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736345" y="1844824"/>
              <a:ext cx="56938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8" action="ppaction://hlinksldjump"/>
                </a:rPr>
                <a:t>7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607552" y="2852936"/>
              <a:ext cx="56938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9" action="ppaction://hlinksldjump"/>
                </a:rPr>
                <a:t>8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831688" y="2852936"/>
              <a:ext cx="56938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0" action="ppaction://hlinksldjump"/>
                </a:rPr>
                <a:t>9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791457" y="2852936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1" action="ppaction://hlinksldjump"/>
                </a:rPr>
                <a:t>10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951600" y="2852936"/>
              <a:ext cx="93807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2" action="ppaction://hlinksldjump"/>
                </a:rPr>
                <a:t>11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5167721" y="2852936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3" action="ppaction://hlinksldjump"/>
                </a:rPr>
                <a:t>12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6391857" y="2852936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4" action="ppaction://hlinksldjump"/>
                </a:rPr>
                <a:t>13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7543985" y="2852936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5" action="ppaction://hlinksldjump"/>
                </a:rPr>
                <a:t>14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415193" y="3861048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6" action="ppaction://hlinksldjump"/>
                </a:rPr>
                <a:t>15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639328" y="3861048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7" action="ppaction://hlinksldjump"/>
                </a:rPr>
                <a:t>16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2774625" y="3861048"/>
              <a:ext cx="987771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8" action="ppaction://hlinksldjump"/>
                </a:rPr>
                <a:t>17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943585" y="3861048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19" action="ppaction://hlinksldjump"/>
                </a:rPr>
                <a:t>18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5167720" y="3861048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0" action="ppaction://hlinksldjump"/>
                </a:rPr>
                <a:t>19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6391856" y="3861048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1" action="ppaction://hlinksldjump"/>
                </a:rPr>
                <a:t>20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7543985" y="3861048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2" action="ppaction://hlinksldjump"/>
                </a:rPr>
                <a:t>21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415192" y="4869160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3" action="ppaction://hlinksldjump"/>
                </a:rPr>
                <a:t>22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639329" y="4869160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4" action="ppaction://hlinksldjump"/>
                </a:rPr>
                <a:t>23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2791457" y="4869160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5" action="ppaction://hlinksldjump"/>
                </a:rPr>
                <a:t>24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3943585" y="4869160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6" action="ppaction://hlinksldjump"/>
                </a:rPr>
                <a:t>25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167721" y="4869160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7" action="ppaction://hlinksldjump"/>
                </a:rPr>
                <a:t>26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391857" y="4869160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8" action="ppaction://hlinksldjump"/>
                </a:rPr>
                <a:t>27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7543984" y="4869160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29" action="ppaction://hlinksldjump"/>
                </a:rPr>
                <a:t>28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415193" y="5842337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30" action="ppaction://hlinksldjump"/>
                </a:rPr>
                <a:t>29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1639329" y="5842337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31" action="ppaction://hlinksldjump"/>
                </a:rPr>
                <a:t>30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791457" y="5842337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32" action="ppaction://hlinksldjump"/>
                </a:rPr>
                <a:t>31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3943585" y="5842337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33" action="ppaction://hlinksldjump"/>
                </a:rPr>
                <a:t>32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5167720" y="5842337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34" action="ppaction://hlinksldjump"/>
                </a:rPr>
                <a:t>33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6391856" y="5842337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35" action="ppaction://hlinksldjump"/>
                </a:rPr>
                <a:t>34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7524328" y="5849888"/>
              <a:ext cx="954107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effectLst/>
                  <a:latin typeface="Times New Roman" pitchFamily="18" charset="0"/>
                  <a:cs typeface="Times New Roman" pitchFamily="18" charset="0"/>
                  <a:hlinkClick r:id="rId36" action="ppaction://hlinksldjump"/>
                </a:rPr>
                <a:t>!!!</a:t>
              </a:r>
              <a:endParaRPr lang="ru-RU" sz="6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0"/>
            <a:ext cx="744306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  <a:latin typeface="Georgia" pitchFamily="18" charset="0"/>
              </a:rPr>
              <a:t>ВЫБЕРИ ПРАВИЛЬНЫЙ ОТВЕТ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atin typeface="Georgia" pitchFamily="18" charset="0"/>
              </a:rPr>
              <a:t>Кого мы называем "участниками дорожного движения"?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132856"/>
            <a:ext cx="633670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Пешеходы, водители, пассажиры.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3140968"/>
            <a:ext cx="56886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Животные, люди, пассажиры.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59632" y="4005064"/>
            <a:ext cx="41764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Транспорт, водители.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 чаще всего называют водителя?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2276872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Водила.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3068960"/>
            <a:ext cx="259228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Шофер.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79912" y="4005064"/>
            <a:ext cx="20162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Шеф.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С какого возраста разрешено передвигаться на велосипеде по дорогам общего пользования?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2780928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С 18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3717032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С 16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39752" y="4581128"/>
            <a:ext cx="302433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С 14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Разрешается ли водителю мопеда движение по пешеходным дорожкам?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3068960"/>
            <a:ext cx="633670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Разрешается.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4005064"/>
            <a:ext cx="56886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Не разрешается.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Допускается ли буксировка велосипеда?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1720" y="2060848"/>
            <a:ext cx="151216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Да.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3068960"/>
            <a:ext cx="194421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Иногда.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39752" y="3933056"/>
            <a:ext cx="13681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Нет.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Есть ли у велосипедиста путь торможения?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55776" y="2492896"/>
            <a:ext cx="20162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Да есть 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07904" y="3645024"/>
            <a:ext cx="13681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Нет.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Можно ли велосипедисту ехать по дороге, если недалеко имеется велосипедная дорожка?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2852936"/>
            <a:ext cx="20162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Да есть 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4005064"/>
            <a:ext cx="13681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Нет.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Какой дорожный устанавливают вблизи школ?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2492896"/>
            <a:ext cx="48965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Пешеходный переход.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87824" y="3429000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Дети.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4437112"/>
            <a:ext cx="23042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Стоянка.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Какой поворот опаснее: левый или правый почему?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2492896"/>
            <a:ext cx="20162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Правый.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87824" y="3429000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Левый.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 называется «зебра» на дороге?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2492896"/>
            <a:ext cx="48965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Пешеходный переход.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3429000"/>
            <a:ext cx="46805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Лежачий полицейский.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4437112"/>
            <a:ext cx="23042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Стоянка.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Являются ли пешеходами лица, выполняющие работу на дороге?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2852936"/>
            <a:ext cx="151216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Да.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3717032"/>
            <a:ext cx="13681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Нет.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Какие сигналы подает светофор?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2276872"/>
            <a:ext cx="53285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Красный, желтый, зеленый.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3212976"/>
            <a:ext cx="554461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Зеленый, оранжевый, синий.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4077072"/>
            <a:ext cx="60486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Красный, фиолетовый, зеленый.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Какой сигнал светофора включается одновременно для всех сторон перекрестка?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2780928"/>
            <a:ext cx="53285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Красный.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3645024"/>
            <a:ext cx="554461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Зеленый.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67744" y="4509120"/>
            <a:ext cx="23762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Желтый.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Какой перекресток называют регулируемым?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2276872"/>
            <a:ext cx="53285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Где есть светофор.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3212976"/>
            <a:ext cx="554461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Где есть регулировщик.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4221088"/>
            <a:ext cx="604867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Где есть регулировщик и светофор.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91680" y="836712"/>
            <a:ext cx="6912768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Кому должны подчиняться пешеходы и водители, если на перекрестке работают одновременно и светофор и регулировщик?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3140968"/>
            <a:ext cx="345638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Светофору.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3688" y="3789040"/>
            <a:ext cx="338437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Регулировщику.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4437112"/>
            <a:ext cx="60486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И регулировщику  и светофору.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Зачем нужны стоп-сигналы на автомобиле?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2060848"/>
            <a:ext cx="619268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</a:t>
            </a:r>
            <a:r>
              <a:rPr lang="ru-RU" sz="2000" b="1" dirty="0" smtClean="0">
                <a:latin typeface="Georgia" pitchFamily="18" charset="0"/>
                <a:hlinkClick r:id="rId3" action="ppaction://hlinksldjump"/>
              </a:rPr>
              <a:t>Чтобы другие участники дорожного движения могли видеть намерения водителя остановиться или притормозить.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3501008"/>
            <a:ext cx="41044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</a:t>
            </a:r>
            <a:r>
              <a:rPr lang="ru-RU" sz="2000" b="1" dirty="0" smtClean="0">
                <a:latin typeface="Georgia" pitchFamily="18" charset="0"/>
                <a:hlinkClick r:id="rId4" action="ppaction://hlinksldjump"/>
              </a:rPr>
              <a:t>Это модно и красиво</a:t>
            </a:r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4365104"/>
            <a:ext cx="612068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</a:t>
            </a:r>
            <a:r>
              <a:rPr lang="ru-RU" sz="2000" b="1" dirty="0" smtClean="0">
                <a:latin typeface="Georgia" pitchFamily="18" charset="0"/>
                <a:hlinkClick r:id="rId5" action="ppaction://hlinksldjump"/>
              </a:rPr>
              <a:t>Чтобы другие участники дорожного движения могли видеть, что я еду на большой скорости.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91680" y="836712"/>
            <a:ext cx="691276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Какой стороны нужно придерживаться, шагая по тротуару?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2564904"/>
            <a:ext cx="345638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Идти по центру.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3429000"/>
            <a:ext cx="345638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2. Левой стороны.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79712" y="4365104"/>
            <a:ext cx="396044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3. Правой стороны.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С какого возраста детям разрешается ездить на переднем сиденье автомобиля?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2780928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С 12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3717032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С 10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39752" y="4581128"/>
            <a:ext cx="302433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3. С 14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Всегда ли пассажирам нужно пристегиваться ремнями безопасности?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2492896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Да, всегда 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87824" y="3429000"/>
            <a:ext cx="35283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По возможности.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4437112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3. Не всегда.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Сколько сигналов имеет пешеходный светофор?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3861048"/>
            <a:ext cx="49685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3. Два: красный и зеленый.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3068960"/>
            <a:ext cx="633670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Три: красный, желтый, зеленый.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2420888"/>
            <a:ext cx="331236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1. Один: красный.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1052736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Нужно ли велосипедисту надевать шлем при движении по загородной дороге?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2780928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Да, всегда 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99792" y="3717032"/>
            <a:ext cx="35283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По возможности.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91880" y="4581128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Нет.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08720"/>
            <a:ext cx="7128792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 велосипедист должен информировать других участников движения о намерении остановиться?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2852936"/>
            <a:ext cx="626469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Правая рука вытянутая вперед.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3688" y="3933056"/>
            <a:ext cx="46085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Поднять руку вверх.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4869160"/>
            <a:ext cx="60486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Левая рука вытянутая в сторону.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2996952"/>
            <a:ext cx="5472608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Почему на загородных дорогах пешеходы должны двигаться навстречу движению?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27784" y="1484784"/>
            <a:ext cx="48965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200" b="1" u="sng" dirty="0" smtClean="0">
                <a:latin typeface="Georgia" pitchFamily="18" charset="0"/>
              </a:rPr>
              <a:t>Дайте полный ответ:</a:t>
            </a:r>
            <a:endParaRPr lang="ru-RU" sz="3200" b="1" u="sng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5373216"/>
            <a:ext cx="54006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dirty="0" smtClean="0">
                <a:latin typeface="Georgia" pitchFamily="18" charset="0"/>
                <a:hlinkClick r:id="rId3" action="ppaction://hlinksldjump"/>
              </a:rPr>
              <a:t>ПРАВИЛЬНЫЙ ОТВЕТ</a:t>
            </a:r>
            <a:endParaRPr lang="ru-RU" sz="32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2996952"/>
            <a:ext cx="547260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 следует перейти дорогу, если ты вышел из автобуса?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1484784"/>
            <a:ext cx="48965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200" b="1" u="sng" dirty="0" smtClean="0">
                <a:latin typeface="Georgia" pitchFamily="18" charset="0"/>
              </a:rPr>
              <a:t>Дайте полный ответ:</a:t>
            </a:r>
            <a:endParaRPr lang="ru-RU" sz="3200" b="1" u="sng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5373216"/>
            <a:ext cx="54006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dirty="0" smtClean="0">
                <a:latin typeface="Georgia" pitchFamily="18" charset="0"/>
                <a:hlinkClick r:id="rId3" action="ppaction://hlinksldjump"/>
              </a:rPr>
              <a:t>ПРАВИЛЬНЫЙ ОТВЕТ</a:t>
            </a:r>
            <a:endParaRPr lang="ru-RU" sz="32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1052736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Можно ли перевозить на велосипеде пассажира девяти лет?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2420888"/>
            <a:ext cx="691276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Да, только на специально оборудованном сиденье с подножками 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4869160"/>
            <a:ext cx="604867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3. Нет, только до 7 лет на </a:t>
            </a:r>
            <a:r>
              <a:rPr lang="ru-RU" sz="2400" b="1" dirty="0" err="1" smtClean="0">
                <a:latin typeface="Georgia" pitchFamily="18" charset="0"/>
                <a:hlinkClick r:id="rId4" action="ppaction://hlinksldjump"/>
              </a:rPr>
              <a:t>специ-ально</a:t>
            </a:r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 оборудованном сиденье с подножками.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3501008"/>
            <a:ext cx="604867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2. Нет, только до 8 лет на </a:t>
            </a:r>
            <a:r>
              <a:rPr lang="ru-RU" sz="2400" b="1" dirty="0" err="1" smtClean="0">
                <a:latin typeface="Georgia" pitchFamily="18" charset="0"/>
                <a:hlinkClick r:id="rId5" action="ppaction://hlinksldjump"/>
              </a:rPr>
              <a:t>специ-ально</a:t>
            </a:r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 оборудованном сиденье с подножками.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1052736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Где и какие катафоты устанавливаются на велосипеде?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3501008"/>
            <a:ext cx="604867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2. </a:t>
            </a:r>
            <a:r>
              <a:rPr lang="ru-RU" sz="2000" b="1" dirty="0" smtClean="0">
                <a:latin typeface="Georgia" pitchFamily="18" charset="0"/>
                <a:hlinkClick r:id="rId3" action="ppaction://hlinksldjump"/>
              </a:rPr>
              <a:t>Спереди – белый, сзади – красный. Возможны катафоты на колесах.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2204864"/>
            <a:ext cx="604867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1. </a:t>
            </a:r>
            <a:r>
              <a:rPr lang="ru-RU" sz="2000" b="1" dirty="0" smtClean="0">
                <a:latin typeface="Georgia" pitchFamily="18" charset="0"/>
                <a:hlinkClick r:id="rId4" action="ppaction://hlinksldjump"/>
              </a:rPr>
              <a:t>Спереди – красный, сзади – синий. Возможны катафоты на колесах.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4725144"/>
            <a:ext cx="568863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5" action="ppaction://hlinksldjump"/>
              </a:rPr>
              <a:t>3. </a:t>
            </a:r>
            <a:r>
              <a:rPr lang="ru-RU" sz="2000" b="1" dirty="0" smtClean="0">
                <a:latin typeface="Georgia" pitchFamily="18" charset="0"/>
                <a:hlinkClick r:id="rId5" action="ppaction://hlinksldjump"/>
              </a:rPr>
              <a:t>Спереди – желтый, сзади – красный. Возможны катафоты на колесах.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С какого возраста можно обучаться вождению автомобиля?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2780928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С 16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3717032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С 18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39752" y="4581128"/>
            <a:ext cx="302433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3. С 14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Можно ли пешеходу пользоваться транспортным светофором, если нет пешеходного?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3284984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Да.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4077072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Нет.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907704" y="1484784"/>
            <a:ext cx="66247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Можно ли переходить дорогу наискосок? Объясните почему.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27784" y="3284984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Да.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91680" y="4077072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Нет.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В каком возрасте можно получить право на управление автомобилем?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2780928"/>
            <a:ext cx="223224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1. С 16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3717032"/>
            <a:ext cx="2448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С 18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39752" y="4581128"/>
            <a:ext cx="302433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3. С 14 лет.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Какое положение регулировщика запрещает движение всем участникам движения?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4941168"/>
            <a:ext cx="38884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3. Рука поднята вверх.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3068960"/>
            <a:ext cx="59046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1. Правая рука вытянутая вперед.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3789040"/>
            <a:ext cx="53285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Левая рука вытянутая в сторону.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2996952"/>
            <a:ext cx="5472608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Назовите причины дорожно-транспортных происшествий с пешеходами?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1484784"/>
            <a:ext cx="48965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200" b="1" u="sng" dirty="0" smtClean="0">
                <a:latin typeface="Georgia" pitchFamily="18" charset="0"/>
              </a:rPr>
              <a:t>Дайте полный ответ:</a:t>
            </a:r>
            <a:endParaRPr lang="ru-RU" sz="3200" b="1" u="sng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5373216"/>
            <a:ext cx="54006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dirty="0" smtClean="0">
                <a:latin typeface="Georgia" pitchFamily="18" charset="0"/>
                <a:hlinkClick r:id="rId3" action="ppaction://hlinksldjump"/>
              </a:rPr>
              <a:t>ПРАВИЛЬНЫЙ ОТВЕТ</a:t>
            </a:r>
            <a:endParaRPr lang="ru-RU" sz="32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2996952"/>
            <a:ext cx="547260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Какие группы дорожных знаков вы знаете?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1484784"/>
            <a:ext cx="48965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3200" b="1" u="sng" dirty="0" smtClean="0">
                <a:latin typeface="Georgia" pitchFamily="18" charset="0"/>
              </a:rPr>
              <a:t>Дайте полный ответ:</a:t>
            </a:r>
            <a:endParaRPr lang="ru-RU" sz="3200" b="1" u="sng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5373216"/>
            <a:ext cx="54006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dirty="0" smtClean="0">
                <a:latin typeface="Georgia" pitchFamily="18" charset="0"/>
                <a:hlinkClick r:id="rId3" action="ppaction://hlinksldjump"/>
              </a:rPr>
              <a:t>ПРАВИЛЬНЫЙ ОТВЕТ</a:t>
            </a:r>
            <a:endParaRPr lang="ru-RU" sz="32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07704" y="980728"/>
            <a:ext cx="662473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Georgia" pitchFamily="18" charset="0"/>
              </a:rPr>
              <a:t>С какой максимальной скоростью должен двигаться транспорт в населенном пункте?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4941168"/>
            <a:ext cx="38884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3" action="ppaction://hlinksldjump"/>
              </a:rPr>
              <a:t>3. Не более 60 км/ч.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3068960"/>
            <a:ext cx="59046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1. Не более 80 км/ч.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3789040"/>
            <a:ext cx="53285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atin typeface="Georgia" pitchFamily="18" charset="0"/>
                <a:hlinkClick r:id="rId4" action="ppaction://hlinksldjump"/>
              </a:rPr>
              <a:t>2. Не более 50 км/ч.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63688" y="1988840"/>
            <a:ext cx="5184576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Двигаясь по обочине навстречу движению, пешеходы всегда видят приближающийся транспорт.</a:t>
            </a:r>
            <a:endParaRPr lang="ru-RU" sz="3200" b="1" cap="none" spc="0" dirty="0">
              <a:ln>
                <a:solidFill>
                  <a:srgbClr val="0070C0"/>
                </a:solidFill>
              </a:ln>
              <a:effectLst/>
              <a:latin typeface="Georgia" pitchFamily="18" charset="0"/>
            </a:endParaRPr>
          </a:p>
        </p:txBody>
      </p:sp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835696" y="1556792"/>
            <a:ext cx="518457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Нельзя обходить транспорт ни спереди, ни сзади, нужно подождать, когда он уедет, и дорога будет просматриваться в обе стороны, а лучше отойти на безопасное расстояние, а если есть пешеходный переход, то переходить через дорогу следует по нему.</a:t>
            </a:r>
            <a:endParaRPr lang="ru-RU" sz="2400" b="1" cap="none" spc="0" dirty="0">
              <a:ln>
                <a:solidFill>
                  <a:srgbClr val="0070C0"/>
                </a:solidFill>
              </a:ln>
              <a:effectLst/>
              <a:latin typeface="Georgia" pitchFamily="18" charset="0"/>
            </a:endParaRPr>
          </a:p>
        </p:txBody>
      </p:sp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67329" y="980728"/>
            <a:ext cx="5184576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Переход в неустановленном месте;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переход на запрещающий сигнал светофора;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неожиданный выход на проезжую часть из-за препятствия или стоящего транспорта;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игра на проезжей части;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движение вдоль проезжей части, а не по тротуару.</a:t>
            </a:r>
            <a:endParaRPr lang="ru-RU" sz="2400" b="1" cap="none" spc="0" dirty="0">
              <a:ln>
                <a:solidFill>
                  <a:srgbClr val="0070C0"/>
                </a:solidFill>
              </a:ln>
              <a:effectLst/>
              <a:latin typeface="Georgia" pitchFamily="18" charset="0"/>
            </a:endParaRPr>
          </a:p>
        </p:txBody>
      </p:sp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Людмила\картинки\779e3c16988e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8798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868617" y="1124744"/>
            <a:ext cx="604503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7 групп: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Предупреждающие.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Предписывающие.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Запрещающие.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Знаки приоритета.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Информационно-указательные.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cap="none" spc="0" dirty="0" smtClean="0">
                <a:ln w="10541" cmpd="sng">
                  <a:solidFill>
                    <a:srgbClr val="0070C0"/>
                  </a:solidFill>
                  <a:prstDash val="solid"/>
                </a:ln>
                <a:effectLst/>
                <a:latin typeface="Georgia" pitchFamily="18" charset="0"/>
              </a:rPr>
              <a:t>Знаки сервиса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n w="10541" cmpd="sng">
                  <a:solidFill>
                    <a:srgbClr val="0070C0"/>
                  </a:solidFill>
                  <a:prstDash val="solid"/>
                </a:ln>
                <a:latin typeface="Georgia" pitchFamily="18" charset="0"/>
              </a:rPr>
              <a:t>Знаки дополнительной информации</a:t>
            </a:r>
            <a:endParaRPr lang="ru-RU" sz="2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817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классное руководство\картинки\0aa24c811405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63688" y="54431"/>
            <a:ext cx="5400600" cy="67837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347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628800"/>
            <a:ext cx="792088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МОЛОДЕЦ! Вперед иди!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Делай новые шаги!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3356992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956376" y="3212976"/>
            <a:ext cx="381000" cy="3048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628800"/>
            <a:ext cx="792088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МОЛОДЕЦ! Вперед иди!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Делай новые шаги!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3356992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956376" y="3212976"/>
            <a:ext cx="381000" cy="3048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Ставим мы оценку «ПЯТЬ»!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Можешь дальше ты решать!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3356992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956376" y="3212976"/>
            <a:ext cx="381000" cy="3048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Ставим мы оценку «ПЯТЬ»!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Можешь дальше ты решать!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3356992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956376" y="3212976"/>
            <a:ext cx="381000" cy="3048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Ставим мы оценку «ПЯТЬ»!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Можешь дальше ты решать!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71600" y="3356992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956376" y="3212976"/>
            <a:ext cx="381000" cy="304800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СУПЕР! Это просто класс!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Правильный ответ у вас!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7" name="Управляющая кнопка: домой 6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СУПЕР! Это просто класс!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Правильный ответ у вас!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СУПЕР! Это просто класс!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Правильный ответ у вас!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СУПЕР! Это просто класс!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Правильный ответ у вас!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Вас ждет, конечно же, успех!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Все знаете вы лучше всех!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Вас ждет, конечно же, успех!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Все знаете вы лучше всех!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Вас ждет, конечно же, успех!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Все знаете вы лучше всех!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Вас ждет, конечно же, успех!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Все знаете вы лучше всех!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Вас ждет, конечно же, успех!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Все знаете вы лучше всех!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Вы дали правильный ответ!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И впереди вас ждет успех!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Вы дали правильный ответ!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И впереди вас ждет успех!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Вы дали правильный ответ!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И впереди вас ждет успех!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Вы дали правильный ответ!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И впереди вас ждет успех!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Вы дали правильный ответ!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И впереди вас ждет успех!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Вы дали правильный ответ!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И впереди вас ждет успех!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115616" y="6093296"/>
            <a:ext cx="122413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043608" y="6165304"/>
            <a:ext cx="1152128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27584" y="6165304"/>
            <a:ext cx="1440160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187624" y="6093296"/>
            <a:ext cx="1440160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440160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58417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27584" y="6165304"/>
            <a:ext cx="1656184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043608" y="6165304"/>
            <a:ext cx="1224136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043608" y="6237312"/>
            <a:ext cx="1152128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755576" y="6165304"/>
            <a:ext cx="1440160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115616" y="6093296"/>
            <a:ext cx="1440160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043608" y="6237312"/>
            <a:ext cx="129614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611560" y="5949280"/>
            <a:ext cx="129614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115616" y="6093296"/>
            <a:ext cx="1368152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6165304"/>
            <a:ext cx="1224136" cy="36004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6237312"/>
            <a:ext cx="1368152" cy="36004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259632" y="6165304"/>
            <a:ext cx="1080120" cy="36004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043608" y="6237312"/>
            <a:ext cx="1440160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440160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900igr.net/datas/obg/Znaki/0020-020-Ostorozhno-DETI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7544" y="332656"/>
            <a:ext cx="8136904" cy="6102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G:\игра-викторина ПДД\slide0019_image144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03848" y="764704"/>
            <a:ext cx="2333831" cy="237626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3356992"/>
            <a:ext cx="849694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СУПЕР! Это просто класс!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Правильный ответ у вас!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043608" y="6237312"/>
            <a:ext cx="1224136" cy="36004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6021288"/>
            <a:ext cx="1512168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6093296"/>
            <a:ext cx="1512168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6093296"/>
            <a:ext cx="1512168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296144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5949280"/>
            <a:ext cx="1368152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5949280"/>
            <a:ext cx="1368152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224136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29614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224136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224136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584176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НЕТ! Неверный вариант 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не все ты знаешь.</a:t>
            </a: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Я надеюсь еще раз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 книге все ты прочитаешь!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021288"/>
            <a:ext cx="1656184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1043608" y="6165304"/>
            <a:ext cx="1152128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093296"/>
            <a:ext cx="1440160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237312"/>
            <a:ext cx="1512168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29614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27584" y="6237312"/>
            <a:ext cx="1368152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http://nezasudish.ru/wp-content/uploads/2011/04/regu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99592" y="0"/>
            <a:ext cx="7615238" cy="6858000"/>
          </a:xfrm>
          <a:prstGeom prst="rect">
            <a:avLst/>
          </a:prstGeom>
          <a:noFill/>
        </p:spPr>
      </p:pic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://www.gazu.ru/uploads/images/regularovshik/1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27584" y="548680"/>
            <a:ext cx="7416824" cy="5255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http://www.salemarket.ru/listings/dd/1653/products/bmd_prSypBgC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332656"/>
            <a:ext cx="7776864" cy="5832651"/>
          </a:xfrm>
          <a:prstGeom prst="rect">
            <a:avLst/>
          </a:prstGeom>
          <a:noFill/>
        </p:spPr>
      </p:pic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27584" y="6165304"/>
            <a:ext cx="129614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093296"/>
            <a:ext cx="1440160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6021288"/>
            <a:ext cx="1368152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165304"/>
            <a:ext cx="1512168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27584" y="5949280"/>
            <a:ext cx="1224136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http://bclc.ru/sites/default/files/imageblog/pdd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11760" y="188640"/>
            <a:ext cx="4104456" cy="6330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268760"/>
            <a:ext cx="8496944" cy="32316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НЕТ, </a:t>
            </a:r>
            <a:r>
              <a:rPr lang="ru-RU" sz="40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потому что, во-первых, путь становится длиннее, а во-вторых, сложнее увидеть транспорт, который движется со стороны спины!</a:t>
            </a:r>
            <a:endParaRPr lang="ru-RU" sz="40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СУПЕР! Это просто класс!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Правильный ответ у вас!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Вас ждет, конечно же, успех!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Все знаете вы лучше всех!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107504" y="5805264"/>
            <a:ext cx="864096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Ответ неверный! Посмотри!</a:t>
            </a:r>
          </a:p>
          <a:p>
            <a:pPr algn="ctr"/>
            <a:endParaRPr lang="ru-RU" sz="4400" b="1" dirty="0" smtClean="0">
              <a:ln>
                <a:solidFill>
                  <a:srgbClr val="0070C0"/>
                </a:solidFill>
              </a:ln>
              <a:latin typeface="Georgia" pitchFamily="18" charset="0"/>
            </a:endParaRPr>
          </a:p>
          <a:p>
            <a:pPr algn="ctr"/>
            <a:r>
              <a:rPr lang="ru-RU" sz="4400" b="1" cap="none" spc="0" dirty="0" smtClean="0">
                <a:ln>
                  <a:solidFill>
                    <a:srgbClr val="0070C0"/>
                  </a:solidFill>
                </a:ln>
                <a:effectLst/>
                <a:latin typeface="Georgia" pitchFamily="18" charset="0"/>
              </a:rPr>
              <a:t>Ещё раз все ответы ты!</a:t>
            </a:r>
            <a:endParaRPr lang="ru-RU" sz="4400" b="1" cap="none" spc="0" dirty="0">
              <a:ln w="10541" cmpd="sng">
                <a:solidFill>
                  <a:srgbClr val="0070C0"/>
                </a:solidFill>
                <a:prstDash val="solid"/>
              </a:ln>
              <a:effectLst/>
              <a:latin typeface="Georgia" pitchFamily="18" charset="0"/>
            </a:endParaRP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899592" y="6021288"/>
            <a:ext cx="129614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6021288"/>
            <a:ext cx="1512168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28800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Очень жаль, ошибся ты!</a:t>
            </a:r>
          </a:p>
          <a:p>
            <a:pPr algn="ctr"/>
            <a:r>
              <a:rPr lang="ru-RU" sz="4400" b="1" dirty="0" smtClean="0">
                <a:ln>
                  <a:solidFill>
                    <a:srgbClr val="0070C0"/>
                  </a:solidFill>
                </a:ln>
                <a:latin typeface="Georgia" pitchFamily="18" charset="0"/>
              </a:rPr>
              <a:t>Правила скорей учи!</a:t>
            </a:r>
          </a:p>
        </p:txBody>
      </p:sp>
      <p:pic>
        <p:nvPicPr>
          <p:cNvPr id="1026" name="Picture 2" descr="G:\игра-викторина ПДД\slide0017_image04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6165304"/>
            <a:ext cx="304800" cy="304800"/>
          </a:xfrm>
          <a:prstGeom prst="rect">
            <a:avLst/>
          </a:prstGeom>
          <a:noFill/>
        </p:spPr>
      </p:pic>
      <p:pic>
        <p:nvPicPr>
          <p:cNvPr id="1027" name="Picture 3" descr="G:\игра-викторина ПДД\slide0036_image0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32440" y="6237312"/>
            <a:ext cx="381000" cy="304800"/>
          </a:xfrm>
          <a:prstGeom prst="rect">
            <a:avLst/>
          </a:prstGeom>
          <a:noFill/>
        </p:spPr>
      </p:pic>
      <p:pic>
        <p:nvPicPr>
          <p:cNvPr id="2051" name="Picture 3" descr="G:\игра-викторина ПДД\slide0017_image037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260648"/>
            <a:ext cx="609600" cy="1352550"/>
          </a:xfrm>
          <a:prstGeom prst="rect">
            <a:avLst/>
          </a:prstGeom>
          <a:noFill/>
        </p:spPr>
      </p:pic>
      <p:sp>
        <p:nvSpPr>
          <p:cNvPr id="6" name="Управляющая кнопка: назад 5">
            <a:hlinkClick r:id="rId5" action="ppaction://hlinksldjump" highlightClick="1"/>
          </p:cNvPr>
          <p:cNvSpPr/>
          <p:nvPr/>
        </p:nvSpPr>
        <p:spPr>
          <a:xfrm>
            <a:off x="971600" y="6093296"/>
            <a:ext cx="1440160" cy="36004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69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ои документы\Мои рисунки\IMG_223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4365104"/>
            <a:ext cx="849694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Правил дорожных на свете немало. </a:t>
            </a:r>
            <a:br>
              <a:rPr lang="ru-RU" sz="3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Все бы их выучить нам не мешало. </a:t>
            </a:r>
            <a:br>
              <a:rPr lang="ru-RU" sz="3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 основные из правил движенья</a:t>
            </a:r>
            <a:br>
              <a:rPr lang="ru-RU" sz="3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Знать как таблицу должны умноженья.</a:t>
            </a:r>
            <a:endParaRPr lang="ru-RU" sz="3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2046</Words>
  <Application>Microsoft Office PowerPoint</Application>
  <PresentationFormat>Экран (4:3)</PresentationFormat>
  <Paragraphs>405</Paragraphs>
  <Slides>119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119</vt:i4>
      </vt:variant>
    </vt:vector>
  </HeadingPairs>
  <TitlesOfParts>
    <vt:vector size="1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Слайд 118</vt:lpstr>
      <vt:lpstr>Слайд 119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Людмила</dc:creator>
  <cp:lastModifiedBy>kotlya8_bibl1</cp:lastModifiedBy>
  <cp:revision>61</cp:revision>
  <dcterms:created xsi:type="dcterms:W3CDTF">2013-01-16T11:23:41Z</dcterms:created>
  <dcterms:modified xsi:type="dcterms:W3CDTF">2014-07-04T18:53:11Z</dcterms:modified>
</cp:coreProperties>
</file>